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13"/>
  </p:notesMasterIdLst>
  <p:sldIdLst>
    <p:sldId id="344" r:id="rId2"/>
    <p:sldId id="309" r:id="rId3"/>
    <p:sldId id="263" r:id="rId4"/>
    <p:sldId id="345" r:id="rId5"/>
    <p:sldId id="346" r:id="rId6"/>
    <p:sldId id="350" r:id="rId7"/>
    <p:sldId id="351" r:id="rId8"/>
    <p:sldId id="347" r:id="rId9"/>
    <p:sldId id="348" r:id="rId10"/>
    <p:sldId id="352" r:id="rId11"/>
    <p:sldId id="28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2344"/>
  </p:normalViewPr>
  <p:slideViewPr>
    <p:cSldViewPr snapToGrid="0" snapToObjects="1">
      <p:cViewPr varScale="1">
        <p:scale>
          <a:sx n="120" d="100"/>
          <a:sy n="120" d="100"/>
        </p:scale>
        <p:origin x="8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8/17/43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 xmlns:a16="http://schemas.microsoft.com/office/drawing/2014/main"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 xmlns:a16="http://schemas.microsoft.com/office/drawing/2014/main"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 xmlns:a16="http://schemas.microsoft.com/office/drawing/2014/main"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 xmlns:a16="http://schemas.microsoft.com/office/drawing/2014/main"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 xmlns:a16="http://schemas.microsoft.com/office/drawing/2014/main"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 xmlns:a16="http://schemas.microsoft.com/office/drawing/2014/main"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 xmlns:a16="http://schemas.microsoft.com/office/drawing/2014/main"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 xmlns:a16="http://schemas.microsoft.com/office/drawing/2014/main"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5543" y="1844825"/>
            <a:ext cx="10744200" cy="1470025"/>
          </a:xfrm>
        </p:spPr>
        <p:txBody>
          <a:bodyPr>
            <a:normAutofit fontScale="90000"/>
          </a:bodyPr>
          <a:lstStyle/>
          <a:p>
            <a:r>
              <a:rPr lang="en-US" dirty="0"/>
              <a:t>Scenario </a:t>
            </a:r>
            <a:r>
              <a:rPr lang="en-US" dirty="0" smtClean="0"/>
              <a:t>Work 7: </a:t>
            </a:r>
            <a:r>
              <a:rPr lang="en-US" dirty="0"/>
              <a:t>Transition to Recovery for the non-displaced and returnees </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7: Transition to Recovery for the non-displaced and returnees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10</a:t>
            </a:fld>
            <a:endParaRPr lang="en-GB"/>
          </a:p>
        </p:txBody>
      </p:sp>
      <p:sp>
        <p:nvSpPr>
          <p:cNvPr id="6" name="Content Placeholder 2"/>
          <p:cNvSpPr>
            <a:spLocks noGrp="1"/>
          </p:cNvSpPr>
          <p:nvPr>
            <p:ph idx="1"/>
          </p:nvPr>
        </p:nvSpPr>
        <p:spPr>
          <a:xfrm>
            <a:off x="609600" y="1600201"/>
            <a:ext cx="10972800" cy="4525963"/>
          </a:xfrm>
        </p:spPr>
        <p:txBody>
          <a:bodyPr>
            <a:normAutofit fontScale="92500" lnSpcReduction="20000"/>
          </a:bodyPr>
          <a:lstStyle/>
          <a:p>
            <a:pPr marL="0" indent="0">
              <a:buNone/>
            </a:pPr>
            <a:r>
              <a:rPr lang="en-US" dirty="0" smtClean="0"/>
              <a:t>Group work, cont.:</a:t>
            </a:r>
          </a:p>
          <a:p>
            <a:r>
              <a:rPr lang="en-US" dirty="0" smtClean="0"/>
              <a:t>Via the Shelter Cluster focal point, the CWG has reached out to the </a:t>
            </a:r>
            <a:r>
              <a:rPr lang="en-US" dirty="0"/>
              <a:t>Shelter </a:t>
            </a:r>
            <a:r>
              <a:rPr lang="en-US" dirty="0" smtClean="0"/>
              <a:t>Cluster, to do a joint-update of the first-phase Risk Assessment</a:t>
            </a:r>
          </a:p>
          <a:p>
            <a:r>
              <a:rPr lang="en-US" dirty="0" smtClean="0"/>
              <a:t>What do you see as the main areas of risk, for the revised Shelter Cluster strategy?</a:t>
            </a:r>
          </a:p>
          <a:p>
            <a:r>
              <a:rPr lang="en-US" dirty="0" smtClean="0"/>
              <a:t>What do you anticipate might be the main areas of concern from the CWG point of view?</a:t>
            </a:r>
          </a:p>
          <a:p>
            <a:r>
              <a:rPr lang="en-US" dirty="0" smtClean="0"/>
              <a:t>How will you coordinate any of the activities needed to actually undertake the new risk assessment?</a:t>
            </a:r>
            <a:endParaRPr lang="en-US" dirty="0" smtClean="0"/>
          </a:p>
        </p:txBody>
      </p:sp>
    </p:spTree>
    <p:extLst>
      <p:ext uri="{BB962C8B-B14F-4D97-AF65-F5344CB8AC3E}">
        <p14:creationId xmlns:p14="http://schemas.microsoft.com/office/powerpoint/2010/main" val="1253164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smtClean="0"/>
              <a:t>Any questions?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11</a:t>
            </a:fld>
            <a:endParaRPr lang="en-GB"/>
          </a:p>
        </p:txBody>
      </p:sp>
    </p:spTree>
    <p:extLst>
      <p:ext uri="{BB962C8B-B14F-4D97-AF65-F5344CB8AC3E}">
        <p14:creationId xmlns:p14="http://schemas.microsoft.com/office/powerpoint/2010/main" val="857105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200" dirty="0"/>
              <a:t>Scenario Work 7: Transition to Recovery for the non-displaced and returnees</a:t>
            </a:r>
            <a:endParaRPr lang="en-US" sz="3100"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smtClean="0"/>
              <a:t>Learning Objectives </a:t>
            </a:r>
            <a:r>
              <a:rPr lang="mr-IN" dirty="0" smtClean="0"/>
              <a:t>–</a:t>
            </a:r>
            <a:r>
              <a:rPr lang="en-US" dirty="0" smtClean="0"/>
              <a:t> Participants will be able to:</a:t>
            </a:r>
          </a:p>
          <a:p>
            <a:pPr marL="0" indent="0">
              <a:buNone/>
            </a:pPr>
            <a:r>
              <a:rPr lang="en-US" dirty="0"/>
              <a:t>• State how to coordinate transition of Shelter Cluster objectives and approaches, including CVA</a:t>
            </a:r>
          </a:p>
          <a:p>
            <a:pPr marL="0" indent="0">
              <a:buNone/>
            </a:pPr>
            <a:r>
              <a:rPr lang="en-US" dirty="0"/>
              <a:t>• State how to re-calibrate the combination of CVA and other technical approaches through later phases of a response</a:t>
            </a:r>
            <a:endParaRPr lang="en-US" dirty="0" smtClean="0"/>
          </a:p>
        </p:txBody>
      </p:sp>
    </p:spTree>
    <p:extLst>
      <p:ext uri="{BB962C8B-B14F-4D97-AF65-F5344CB8AC3E}">
        <p14:creationId xmlns:p14="http://schemas.microsoft.com/office/powerpoint/2010/main" val="1117901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7: Transition to Recovery for the non-displaced and returnees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3</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smtClean="0"/>
              <a:t>Topic 1 (</a:t>
            </a:r>
            <a:r>
              <a:rPr lang="en-US" i="1" dirty="0" smtClean="0"/>
              <a:t>XX</a:t>
            </a:r>
            <a:r>
              <a:rPr lang="en-US" dirty="0" smtClean="0"/>
              <a:t> minutes): </a:t>
            </a:r>
            <a:r>
              <a:rPr lang="en-US" dirty="0"/>
              <a:t>Shelter Cluster partners' </a:t>
            </a:r>
            <a:r>
              <a:rPr lang="en-US" dirty="0" smtClean="0"/>
              <a:t>three-month </a:t>
            </a:r>
            <a:r>
              <a:rPr lang="en-US" dirty="0"/>
              <a:t>sit reps </a:t>
            </a:r>
            <a:endParaRPr lang="en-US" dirty="0" smtClean="0"/>
          </a:p>
          <a:p>
            <a:r>
              <a:rPr lang="en-US" dirty="0" smtClean="0"/>
              <a:t>Topic 2 (</a:t>
            </a:r>
            <a:r>
              <a:rPr lang="en-US" i="1" dirty="0" smtClean="0"/>
              <a:t>XX</a:t>
            </a:r>
            <a:r>
              <a:rPr lang="en-US" dirty="0" smtClean="0"/>
              <a:t> minutes): </a:t>
            </a:r>
            <a:r>
              <a:rPr lang="en-US" dirty="0" smtClean="0"/>
              <a:t>three-month </a:t>
            </a:r>
            <a:r>
              <a:rPr lang="en-US" dirty="0"/>
              <a:t>market recovery reports </a:t>
            </a:r>
            <a:endParaRPr lang="en-US" dirty="0" smtClean="0"/>
          </a:p>
          <a:p>
            <a:r>
              <a:rPr lang="en-US" dirty="0" smtClean="0"/>
              <a:t>Topic 3 (</a:t>
            </a:r>
            <a:r>
              <a:rPr lang="en-US" i="1" dirty="0" smtClean="0"/>
              <a:t>XX</a:t>
            </a:r>
            <a:r>
              <a:rPr lang="en-US" dirty="0" smtClean="0"/>
              <a:t> minutes): </a:t>
            </a:r>
            <a:r>
              <a:rPr lang="en-US" dirty="0"/>
              <a:t>Review documents of Shelter Cluster partners' transition and reconstruction pilot projects</a:t>
            </a:r>
            <a:endParaRPr lang="en-US" dirty="0" smtClean="0"/>
          </a:p>
        </p:txBody>
      </p:sp>
    </p:spTree>
    <p:extLst>
      <p:ext uri="{BB962C8B-B14F-4D97-AF65-F5344CB8AC3E}">
        <p14:creationId xmlns:p14="http://schemas.microsoft.com/office/powerpoint/2010/main" val="1524948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7: Transition to Recovery for the non-displaced and returnees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
        <p:nvSpPr>
          <p:cNvPr id="5" name="Content Placeholder 2"/>
          <p:cNvSpPr>
            <a:spLocks noGrp="1"/>
          </p:cNvSpPr>
          <p:nvPr>
            <p:ph idx="1"/>
          </p:nvPr>
        </p:nvSpPr>
        <p:spPr>
          <a:xfrm>
            <a:off x="609600" y="1600201"/>
            <a:ext cx="10972800" cy="4525963"/>
          </a:xfrm>
        </p:spPr>
        <p:txBody>
          <a:bodyPr>
            <a:normAutofit fontScale="92500" lnSpcReduction="20000"/>
          </a:bodyPr>
          <a:lstStyle/>
          <a:p>
            <a:pPr marL="0" indent="0">
              <a:buNone/>
            </a:pPr>
            <a:r>
              <a:rPr lang="en-US" dirty="0" smtClean="0"/>
              <a:t>Group work, Tasks:</a:t>
            </a:r>
          </a:p>
          <a:p>
            <a:r>
              <a:rPr lang="de-DE" dirty="0" err="1" smtClean="0"/>
              <a:t>For</a:t>
            </a:r>
            <a:r>
              <a:rPr lang="de-DE" dirty="0" smtClean="0"/>
              <a:t> </a:t>
            </a:r>
            <a:r>
              <a:rPr lang="de-DE" dirty="0" err="1" smtClean="0"/>
              <a:t>each</a:t>
            </a:r>
            <a:r>
              <a:rPr lang="de-DE" dirty="0" smtClean="0"/>
              <a:t> </a:t>
            </a:r>
            <a:r>
              <a:rPr lang="de-DE" dirty="0" err="1" smtClean="0"/>
              <a:t>task</a:t>
            </a:r>
            <a:r>
              <a:rPr lang="de-DE" dirty="0" smtClean="0"/>
              <a:t>, </a:t>
            </a:r>
            <a:r>
              <a:rPr lang="de-DE" dirty="0" err="1" smtClean="0"/>
              <a:t>work</a:t>
            </a:r>
            <a:r>
              <a:rPr lang="de-DE" dirty="0" smtClean="0"/>
              <a:t> </a:t>
            </a:r>
            <a:r>
              <a:rPr lang="de-DE" dirty="0" err="1" smtClean="0"/>
              <a:t>together</a:t>
            </a:r>
            <a:r>
              <a:rPr lang="de-DE" dirty="0" smtClean="0"/>
              <a:t> </a:t>
            </a:r>
            <a:r>
              <a:rPr lang="mr-IN" dirty="0" smtClean="0"/>
              <a:t>–</a:t>
            </a:r>
            <a:r>
              <a:rPr lang="de-DE" dirty="0" smtClean="0"/>
              <a:t> </a:t>
            </a:r>
            <a:r>
              <a:rPr lang="de-DE" dirty="0" err="1" smtClean="0"/>
              <a:t>use</a:t>
            </a:r>
            <a:r>
              <a:rPr lang="de-DE" dirty="0" smtClean="0"/>
              <a:t> </a:t>
            </a:r>
            <a:r>
              <a:rPr lang="de-DE" dirty="0" err="1" smtClean="0"/>
              <a:t>flip</a:t>
            </a:r>
            <a:r>
              <a:rPr lang="de-DE" dirty="0" smtClean="0"/>
              <a:t>-chart </a:t>
            </a:r>
            <a:r>
              <a:rPr lang="de-DE" dirty="0" err="1" smtClean="0"/>
              <a:t>paper</a:t>
            </a:r>
            <a:r>
              <a:rPr lang="de-DE" dirty="0" smtClean="0"/>
              <a:t>, </a:t>
            </a:r>
            <a:r>
              <a:rPr lang="de-DE" dirty="0" err="1" smtClean="0"/>
              <a:t>markers</a:t>
            </a:r>
            <a:r>
              <a:rPr lang="de-DE" dirty="0" smtClean="0"/>
              <a:t>, post-</a:t>
            </a:r>
            <a:r>
              <a:rPr lang="de-DE" dirty="0" err="1" smtClean="0"/>
              <a:t>it</a:t>
            </a:r>
            <a:r>
              <a:rPr lang="de-DE" dirty="0" smtClean="0"/>
              <a:t> </a:t>
            </a:r>
            <a:r>
              <a:rPr lang="de-DE" dirty="0" err="1" smtClean="0"/>
              <a:t>notes</a:t>
            </a:r>
            <a:r>
              <a:rPr lang="de-DE" dirty="0" smtClean="0"/>
              <a:t>, </a:t>
            </a:r>
            <a:r>
              <a:rPr lang="de-DE" dirty="0" err="1" smtClean="0"/>
              <a:t>etc</a:t>
            </a:r>
            <a:endParaRPr lang="de-DE" dirty="0" smtClean="0"/>
          </a:p>
          <a:p>
            <a:r>
              <a:rPr lang="de-DE" sz="3200" dirty="0" smtClean="0"/>
              <a:t>At </a:t>
            </a:r>
            <a:r>
              <a:rPr lang="de-DE" sz="3200" dirty="0" err="1" smtClean="0"/>
              <a:t>the</a:t>
            </a:r>
            <a:r>
              <a:rPr lang="de-DE" sz="3200" dirty="0" smtClean="0"/>
              <a:t> end </a:t>
            </a:r>
            <a:r>
              <a:rPr lang="de-DE" sz="3200" dirty="0" err="1" smtClean="0"/>
              <a:t>of</a:t>
            </a:r>
            <a:r>
              <a:rPr lang="de-DE" sz="3200" dirty="0" smtClean="0"/>
              <a:t> </a:t>
            </a:r>
            <a:r>
              <a:rPr lang="de-DE" sz="3200" dirty="0" err="1" smtClean="0"/>
              <a:t>each</a:t>
            </a:r>
            <a:r>
              <a:rPr lang="de-DE" sz="3200" dirty="0" smtClean="0"/>
              <a:t> </a:t>
            </a:r>
            <a:r>
              <a:rPr lang="de-DE" sz="3200" dirty="0" err="1" smtClean="0"/>
              <a:t>task</a:t>
            </a:r>
            <a:r>
              <a:rPr lang="de-DE" sz="3200" dirty="0" smtClean="0"/>
              <a:t>, </a:t>
            </a:r>
            <a:r>
              <a:rPr lang="de-DE" sz="3200" dirty="0" err="1" smtClean="0"/>
              <a:t>each</a:t>
            </a:r>
            <a:r>
              <a:rPr lang="de-DE" sz="3200" dirty="0" smtClean="0"/>
              <a:t> </a:t>
            </a:r>
            <a:r>
              <a:rPr lang="de-DE" sz="3200" dirty="0" err="1" smtClean="0"/>
              <a:t>group</a:t>
            </a:r>
            <a:r>
              <a:rPr lang="de-DE" sz="3200" dirty="0" smtClean="0"/>
              <a:t> will </a:t>
            </a:r>
            <a:r>
              <a:rPr lang="de-DE" sz="3200" dirty="0" err="1" smtClean="0"/>
              <a:t>be</a:t>
            </a:r>
            <a:r>
              <a:rPr lang="de-DE" sz="3200" dirty="0" smtClean="0"/>
              <a:t> </a:t>
            </a:r>
            <a:r>
              <a:rPr lang="de-DE" sz="3200" dirty="0" err="1" smtClean="0"/>
              <a:t>asked</a:t>
            </a:r>
            <a:r>
              <a:rPr lang="de-DE" sz="3200" dirty="0" smtClean="0"/>
              <a:t> </a:t>
            </a:r>
            <a:r>
              <a:rPr lang="de-DE" sz="3200" dirty="0" err="1" smtClean="0"/>
              <a:t>to</a:t>
            </a:r>
            <a:r>
              <a:rPr lang="de-DE" sz="3200" dirty="0" smtClean="0"/>
              <a:t> </a:t>
            </a:r>
            <a:r>
              <a:rPr lang="de-DE" sz="3200" dirty="0" err="1" smtClean="0"/>
              <a:t>make</a:t>
            </a:r>
            <a:r>
              <a:rPr lang="de-DE" sz="3200" dirty="0" smtClean="0"/>
              <a:t> a 5-minute </a:t>
            </a:r>
            <a:r>
              <a:rPr lang="de-DE" sz="3200" dirty="0" err="1" smtClean="0"/>
              <a:t>presentation</a:t>
            </a:r>
            <a:r>
              <a:rPr lang="de-DE" sz="3200" dirty="0" smtClean="0"/>
              <a:t> in </a:t>
            </a:r>
            <a:r>
              <a:rPr lang="de-DE" sz="3200" dirty="0" err="1" smtClean="0"/>
              <a:t>plenary</a:t>
            </a:r>
            <a:endParaRPr lang="de-DE" sz="3200" dirty="0" smtClean="0"/>
          </a:p>
          <a:p>
            <a:r>
              <a:rPr lang="de-DE" dirty="0" err="1" smtClean="0"/>
              <a:t>Be</a:t>
            </a:r>
            <a:r>
              <a:rPr lang="de-DE" dirty="0" smtClean="0"/>
              <a:t> </a:t>
            </a:r>
            <a:r>
              <a:rPr lang="de-DE" dirty="0" err="1" smtClean="0"/>
              <a:t>specific</a:t>
            </a:r>
            <a:r>
              <a:rPr lang="de-DE" dirty="0" smtClean="0"/>
              <a:t> </a:t>
            </a:r>
            <a:r>
              <a:rPr lang="de-DE" dirty="0" err="1" smtClean="0"/>
              <a:t>to</a:t>
            </a:r>
            <a:r>
              <a:rPr lang="de-DE" dirty="0" smtClean="0"/>
              <a:t> </a:t>
            </a:r>
            <a:r>
              <a:rPr lang="de-DE" dirty="0" err="1" smtClean="0"/>
              <a:t>the</a:t>
            </a:r>
            <a:r>
              <a:rPr lang="de-DE" dirty="0" smtClean="0"/>
              <a:t> </a:t>
            </a:r>
            <a:r>
              <a:rPr lang="de-DE" dirty="0" err="1" smtClean="0"/>
              <a:t>local</a:t>
            </a:r>
            <a:r>
              <a:rPr lang="de-DE" dirty="0" smtClean="0"/>
              <a:t> </a:t>
            </a:r>
            <a:r>
              <a:rPr lang="de-DE" dirty="0" err="1" smtClean="0"/>
              <a:t>context</a:t>
            </a:r>
            <a:r>
              <a:rPr lang="de-DE" dirty="0" smtClean="0"/>
              <a:t> in </a:t>
            </a:r>
            <a:r>
              <a:rPr lang="de-DE" dirty="0" err="1" smtClean="0"/>
              <a:t>the</a:t>
            </a:r>
            <a:r>
              <a:rPr lang="de-DE" dirty="0" smtClean="0"/>
              <a:t> </a:t>
            </a:r>
            <a:r>
              <a:rPr lang="de-DE" dirty="0" err="1" smtClean="0"/>
              <a:t>scenario</a:t>
            </a:r>
            <a:r>
              <a:rPr lang="de-DE" dirty="0" smtClean="0"/>
              <a:t> </a:t>
            </a:r>
            <a:r>
              <a:rPr lang="mr-IN" dirty="0" smtClean="0"/>
              <a:t>–</a:t>
            </a:r>
            <a:r>
              <a:rPr lang="de-DE" dirty="0" smtClean="0"/>
              <a:t> but also </a:t>
            </a:r>
            <a:r>
              <a:rPr lang="de-DE" dirty="0" err="1" smtClean="0"/>
              <a:t>draw</a:t>
            </a:r>
            <a:r>
              <a:rPr lang="de-DE" dirty="0" smtClean="0"/>
              <a:t> on </a:t>
            </a:r>
            <a:r>
              <a:rPr lang="de-DE" dirty="0" err="1" smtClean="0"/>
              <a:t>your</a:t>
            </a:r>
            <a:r>
              <a:rPr lang="de-DE" dirty="0" smtClean="0"/>
              <a:t> </a:t>
            </a:r>
            <a:r>
              <a:rPr lang="de-DE" dirty="0" err="1" smtClean="0"/>
              <a:t>own</a:t>
            </a:r>
            <a:r>
              <a:rPr lang="de-DE" dirty="0" smtClean="0"/>
              <a:t> </a:t>
            </a:r>
            <a:r>
              <a:rPr lang="de-DE" dirty="0" err="1" smtClean="0"/>
              <a:t>experiences</a:t>
            </a:r>
            <a:r>
              <a:rPr lang="de-DE" dirty="0" smtClean="0"/>
              <a:t> in </a:t>
            </a:r>
            <a:r>
              <a:rPr lang="de-DE" dirty="0" err="1" smtClean="0"/>
              <a:t>other</a:t>
            </a:r>
            <a:r>
              <a:rPr lang="de-DE" dirty="0" smtClean="0"/>
              <a:t> (real) countries</a:t>
            </a:r>
          </a:p>
          <a:p>
            <a:r>
              <a:rPr lang="de-DE" sz="3200" dirty="0" err="1" smtClean="0"/>
              <a:t>Remember</a:t>
            </a:r>
            <a:r>
              <a:rPr lang="de-DE" sz="3200" dirty="0" smtClean="0"/>
              <a:t> </a:t>
            </a:r>
            <a:r>
              <a:rPr lang="de-DE" sz="3200" dirty="0" err="1" smtClean="0"/>
              <a:t>to</a:t>
            </a:r>
            <a:r>
              <a:rPr lang="de-DE" sz="3200" dirty="0" smtClean="0"/>
              <a:t> </a:t>
            </a:r>
            <a:r>
              <a:rPr lang="de-DE" sz="3200" dirty="0" err="1" smtClean="0"/>
              <a:t>refer</a:t>
            </a:r>
            <a:r>
              <a:rPr lang="de-DE" sz="3200" dirty="0" smtClean="0"/>
              <a:t> </a:t>
            </a:r>
            <a:r>
              <a:rPr lang="de-DE" sz="3200" dirty="0" err="1" smtClean="0"/>
              <a:t>always</a:t>
            </a:r>
            <a:r>
              <a:rPr lang="de-DE" sz="3200" dirty="0" smtClean="0"/>
              <a:t> </a:t>
            </a:r>
            <a:r>
              <a:rPr lang="de-DE" sz="3200" dirty="0" err="1" smtClean="0"/>
              <a:t>to</a:t>
            </a:r>
            <a:r>
              <a:rPr lang="de-DE" sz="3200" dirty="0" smtClean="0"/>
              <a:t> problem-</a:t>
            </a:r>
            <a:r>
              <a:rPr lang="de-DE" sz="3200" dirty="0" err="1" smtClean="0"/>
              <a:t>solving</a:t>
            </a:r>
            <a:r>
              <a:rPr lang="de-DE" sz="3200" dirty="0" smtClean="0"/>
              <a:t> </a:t>
            </a:r>
            <a:r>
              <a:rPr lang="de-DE" dirty="0" err="1" smtClean="0"/>
              <a:t>for</a:t>
            </a:r>
            <a:r>
              <a:rPr lang="de-DE" dirty="0" smtClean="0"/>
              <a:t> </a:t>
            </a:r>
            <a:r>
              <a:rPr lang="de-DE" dirty="0" err="1" smtClean="0"/>
              <a:t>coordination</a:t>
            </a:r>
            <a:r>
              <a:rPr lang="de-DE" dirty="0" smtClean="0"/>
              <a:t> </a:t>
            </a:r>
            <a:r>
              <a:rPr lang="de-DE" dirty="0" err="1" smtClean="0"/>
              <a:t>challenges</a:t>
            </a:r>
            <a:r>
              <a:rPr lang="de-DE" dirty="0" smtClean="0"/>
              <a:t> </a:t>
            </a:r>
            <a:r>
              <a:rPr lang="mr-IN" dirty="0" smtClean="0"/>
              <a:t>–</a:t>
            </a:r>
            <a:r>
              <a:rPr lang="de-DE" dirty="0" smtClean="0"/>
              <a:t> </a:t>
            </a:r>
            <a:r>
              <a:rPr lang="de-DE" dirty="0" err="1" smtClean="0"/>
              <a:t>the</a:t>
            </a:r>
            <a:r>
              <a:rPr lang="de-DE" dirty="0" smtClean="0"/>
              <a:t> </a:t>
            </a:r>
            <a:r>
              <a:rPr lang="de-DE" dirty="0" err="1" smtClean="0"/>
              <a:t>scenario</a:t>
            </a:r>
            <a:r>
              <a:rPr lang="de-DE" dirty="0" smtClean="0"/>
              <a:t> </a:t>
            </a:r>
            <a:r>
              <a:rPr lang="de-DE" dirty="0" err="1" smtClean="0"/>
              <a:t>perspective</a:t>
            </a:r>
            <a:r>
              <a:rPr lang="de-DE" dirty="0" smtClean="0"/>
              <a:t> </a:t>
            </a:r>
            <a:r>
              <a:rPr lang="de-DE" dirty="0" err="1" smtClean="0"/>
              <a:t>is</a:t>
            </a:r>
            <a:r>
              <a:rPr lang="de-DE" dirty="0" smtClean="0"/>
              <a:t> </a:t>
            </a:r>
            <a:r>
              <a:rPr lang="de-DE" dirty="0" err="1" smtClean="0"/>
              <a:t>always</a:t>
            </a:r>
            <a:r>
              <a:rPr lang="de-DE" dirty="0" smtClean="0"/>
              <a:t> </a:t>
            </a:r>
            <a:r>
              <a:rPr lang="de-DE" dirty="0" err="1" smtClean="0"/>
              <a:t>that</a:t>
            </a:r>
            <a:r>
              <a:rPr lang="de-DE" dirty="0" smtClean="0"/>
              <a:t> </a:t>
            </a:r>
            <a:r>
              <a:rPr lang="de-DE" dirty="0" err="1" smtClean="0"/>
              <a:t>of</a:t>
            </a:r>
            <a:r>
              <a:rPr lang="de-DE" dirty="0" smtClean="0"/>
              <a:t> </a:t>
            </a:r>
            <a:r>
              <a:rPr lang="de-DE" dirty="0" err="1" smtClean="0"/>
              <a:t>the</a:t>
            </a:r>
            <a:r>
              <a:rPr lang="de-DE" dirty="0" smtClean="0"/>
              <a:t> national </a:t>
            </a:r>
            <a:r>
              <a:rPr lang="de-DE" dirty="0" err="1" smtClean="0"/>
              <a:t>Shelter</a:t>
            </a:r>
            <a:r>
              <a:rPr lang="de-DE" dirty="0" smtClean="0"/>
              <a:t> Cluster </a:t>
            </a:r>
            <a:r>
              <a:rPr lang="de-DE" dirty="0" err="1" smtClean="0"/>
              <a:t>team</a:t>
            </a:r>
            <a:r>
              <a:rPr lang="de-DE" dirty="0" smtClean="0"/>
              <a:t>, not </a:t>
            </a:r>
            <a:r>
              <a:rPr lang="de-DE" dirty="0" err="1" smtClean="0"/>
              <a:t>of</a:t>
            </a:r>
            <a:r>
              <a:rPr lang="de-DE" dirty="0" smtClean="0"/>
              <a:t> an individual programme-</a:t>
            </a:r>
            <a:r>
              <a:rPr lang="de-DE" dirty="0" err="1" smtClean="0"/>
              <a:t>implementing</a:t>
            </a:r>
            <a:r>
              <a:rPr lang="de-DE" dirty="0" smtClean="0"/>
              <a:t> </a:t>
            </a:r>
            <a:r>
              <a:rPr lang="de-DE" dirty="0" err="1" smtClean="0"/>
              <a:t>organisation</a:t>
            </a:r>
            <a:endParaRPr lang="en-US" sz="3200" dirty="0" smtClean="0"/>
          </a:p>
          <a:p>
            <a:endParaRPr lang="en-US" dirty="0" smtClean="0"/>
          </a:p>
        </p:txBody>
      </p:sp>
    </p:spTree>
    <p:extLst>
      <p:ext uri="{BB962C8B-B14F-4D97-AF65-F5344CB8AC3E}">
        <p14:creationId xmlns:p14="http://schemas.microsoft.com/office/powerpoint/2010/main" val="1690993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7: Transition to Recovery for the non-displaced and returnees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
        <p:nvSpPr>
          <p:cNvPr id="6" name="Content Placeholder 2"/>
          <p:cNvSpPr>
            <a:spLocks noGrp="1"/>
          </p:cNvSpPr>
          <p:nvPr>
            <p:ph idx="1"/>
          </p:nvPr>
        </p:nvSpPr>
        <p:spPr>
          <a:xfrm>
            <a:off x="609600" y="1600201"/>
            <a:ext cx="10972800" cy="4525963"/>
          </a:xfrm>
        </p:spPr>
        <p:txBody>
          <a:bodyPr>
            <a:normAutofit fontScale="85000" lnSpcReduction="10000"/>
          </a:bodyPr>
          <a:lstStyle/>
          <a:p>
            <a:pPr marL="0" indent="0">
              <a:buNone/>
            </a:pPr>
            <a:r>
              <a:rPr lang="en-US" dirty="0" smtClean="0"/>
              <a:t>Group work, update:</a:t>
            </a:r>
          </a:p>
          <a:p>
            <a:r>
              <a:rPr lang="en-US" dirty="0" smtClean="0"/>
              <a:t>It is now three months after the floods</a:t>
            </a:r>
          </a:p>
          <a:p>
            <a:r>
              <a:rPr lang="en-US" dirty="0" smtClean="0"/>
              <a:t>The main partners in the Shelter Cluster are reporting that overall, 90% of the targeted needs for emergency shelter have been met. The exceptions are generally, those who cannot gain permission from landowners to build shelter on the land which they occupy, and a smaller number of households in outlying, harder to reach areas</a:t>
            </a:r>
          </a:p>
          <a:p>
            <a:r>
              <a:rPr lang="en-US" dirty="0" smtClean="0"/>
              <a:t>The partners are reporting that many households, whether within the target population of the </a:t>
            </a:r>
            <a:r>
              <a:rPr lang="en-US" dirty="0"/>
              <a:t>Shelter Cluster </a:t>
            </a:r>
            <a:r>
              <a:rPr lang="en-US" dirty="0" smtClean="0"/>
              <a:t>partners or not, are building or upgrading their own shelters, with their own financial resources, or with remittances from abroad</a:t>
            </a:r>
          </a:p>
          <a:p>
            <a:endParaRPr lang="en-US" dirty="0" smtClean="0"/>
          </a:p>
        </p:txBody>
      </p:sp>
    </p:spTree>
    <p:extLst>
      <p:ext uri="{BB962C8B-B14F-4D97-AF65-F5344CB8AC3E}">
        <p14:creationId xmlns:p14="http://schemas.microsoft.com/office/powerpoint/2010/main" val="1124979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7: Transition to Recovery for the non-displaced and returnees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
        <p:nvSpPr>
          <p:cNvPr id="6" name="Content Placeholder 2"/>
          <p:cNvSpPr>
            <a:spLocks noGrp="1"/>
          </p:cNvSpPr>
          <p:nvPr>
            <p:ph idx="1"/>
          </p:nvPr>
        </p:nvSpPr>
        <p:spPr>
          <a:xfrm>
            <a:off x="609600" y="1600201"/>
            <a:ext cx="10972800" cy="4525963"/>
          </a:xfrm>
        </p:spPr>
        <p:txBody>
          <a:bodyPr>
            <a:normAutofit fontScale="85000" lnSpcReduction="10000"/>
          </a:bodyPr>
          <a:lstStyle/>
          <a:p>
            <a:pPr marL="0" indent="0">
              <a:buNone/>
            </a:pPr>
            <a:r>
              <a:rPr lang="en-US" dirty="0" smtClean="0"/>
              <a:t>Group work, update, cont.:</a:t>
            </a:r>
          </a:p>
          <a:p>
            <a:r>
              <a:rPr lang="en-US" dirty="0" smtClean="0"/>
              <a:t>The CWG, through weekly spot-check reporting methods, is confirming that all local commodities markets for shelter and construction materials are now fully functional and lively. However, Shelter Cluster partners continue to express concern that they are observing mainly materials which do not meet the </a:t>
            </a:r>
            <a:r>
              <a:rPr lang="en-US" dirty="0"/>
              <a:t>Shelter </a:t>
            </a:r>
            <a:r>
              <a:rPr lang="en-US" dirty="0" smtClean="0"/>
              <a:t>Cluster </a:t>
            </a:r>
            <a:r>
              <a:rPr lang="en-US" dirty="0" err="1" smtClean="0"/>
              <a:t>TWiGs’</a:t>
            </a:r>
            <a:r>
              <a:rPr lang="en-US" dirty="0" smtClean="0"/>
              <a:t> own technical standards</a:t>
            </a:r>
          </a:p>
          <a:p>
            <a:r>
              <a:rPr lang="en-US" dirty="0" smtClean="0"/>
              <a:t>Some of the larger central markets are now selling do-it-yourself cement-block making machines. This is providing competition to the brick-makers, and some of the machines are arriving in outlying areas, but spot-checks of the new cement-blocks also show variable quality.</a:t>
            </a:r>
          </a:p>
          <a:p>
            <a:endParaRPr lang="en-US" dirty="0" smtClean="0"/>
          </a:p>
        </p:txBody>
      </p:sp>
    </p:spTree>
    <p:extLst>
      <p:ext uri="{BB962C8B-B14F-4D97-AF65-F5344CB8AC3E}">
        <p14:creationId xmlns:p14="http://schemas.microsoft.com/office/powerpoint/2010/main" val="485887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7: Transition to Recovery for the non-displaced and returnees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7</a:t>
            </a:fld>
            <a:endParaRPr lang="en-GB"/>
          </a:p>
        </p:txBody>
      </p:sp>
      <p:sp>
        <p:nvSpPr>
          <p:cNvPr id="6" name="Content Placeholder 2"/>
          <p:cNvSpPr>
            <a:spLocks noGrp="1"/>
          </p:cNvSpPr>
          <p:nvPr>
            <p:ph idx="1"/>
          </p:nvPr>
        </p:nvSpPr>
        <p:spPr>
          <a:xfrm>
            <a:off x="609600" y="1600201"/>
            <a:ext cx="10972800" cy="4525963"/>
          </a:xfrm>
        </p:spPr>
        <p:txBody>
          <a:bodyPr>
            <a:normAutofit fontScale="92500" lnSpcReduction="10000"/>
          </a:bodyPr>
          <a:lstStyle/>
          <a:p>
            <a:pPr marL="0" indent="0">
              <a:buNone/>
            </a:pPr>
            <a:r>
              <a:rPr lang="en-US" dirty="0" smtClean="0"/>
              <a:t>Group work, update, cont.:</a:t>
            </a:r>
          </a:p>
          <a:p>
            <a:r>
              <a:rPr lang="en-US" dirty="0" smtClean="0"/>
              <a:t>Now that most UN-led cash-for-work schemes aimed at rubble clearance are completed, there is a greater supply of non-skilled construction </a:t>
            </a:r>
            <a:r>
              <a:rPr lang="en-US" dirty="0" err="1" smtClean="0"/>
              <a:t>labour</a:t>
            </a:r>
            <a:r>
              <a:rPr lang="en-US" dirty="0" smtClean="0"/>
              <a:t> in the market, but more and more demand for the skilled </a:t>
            </a:r>
            <a:r>
              <a:rPr lang="en-US" dirty="0" err="1" smtClean="0"/>
              <a:t>labour</a:t>
            </a:r>
            <a:r>
              <a:rPr lang="en-US" dirty="0" smtClean="0"/>
              <a:t> which will be needed for heavier repair and reconstruction projects</a:t>
            </a:r>
          </a:p>
          <a:p>
            <a:r>
              <a:rPr lang="en-US" dirty="0" smtClean="0"/>
              <a:t>The National Association of Trades, is insisting that the only way to ensure that buildings are not damaged in any future disaster, is for only those who have completed a one-year master-mason course to be allowed to lead any construction work</a:t>
            </a:r>
          </a:p>
          <a:p>
            <a:endParaRPr lang="en-US" dirty="0" smtClean="0"/>
          </a:p>
        </p:txBody>
      </p:sp>
    </p:spTree>
    <p:extLst>
      <p:ext uri="{BB962C8B-B14F-4D97-AF65-F5344CB8AC3E}">
        <p14:creationId xmlns:p14="http://schemas.microsoft.com/office/powerpoint/2010/main" val="1850495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7: Transition to Recovery for the non-displaced and returnees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8</a:t>
            </a:fld>
            <a:endParaRPr lang="en-GB"/>
          </a:p>
        </p:txBody>
      </p:sp>
      <p:sp>
        <p:nvSpPr>
          <p:cNvPr id="6" name="Content Placeholder 2"/>
          <p:cNvSpPr>
            <a:spLocks noGrp="1"/>
          </p:cNvSpPr>
          <p:nvPr>
            <p:ph idx="1"/>
          </p:nvPr>
        </p:nvSpPr>
        <p:spPr>
          <a:xfrm>
            <a:off x="609600" y="1600201"/>
            <a:ext cx="10972800" cy="4525963"/>
          </a:xfrm>
        </p:spPr>
        <p:txBody>
          <a:bodyPr>
            <a:normAutofit lnSpcReduction="10000"/>
          </a:bodyPr>
          <a:lstStyle/>
          <a:p>
            <a:pPr marL="0" indent="0">
              <a:buNone/>
            </a:pPr>
            <a:r>
              <a:rPr lang="en-US" sz="2800" dirty="0" smtClean="0"/>
              <a:t>Group work, update, cont.:</a:t>
            </a:r>
          </a:p>
          <a:p>
            <a:r>
              <a:rPr lang="en-US" sz="2800" dirty="0" smtClean="0"/>
              <a:t>The implementing </a:t>
            </a:r>
            <a:r>
              <a:rPr lang="en-US" sz="2800" dirty="0" err="1" smtClean="0"/>
              <a:t>organisations</a:t>
            </a:r>
            <a:r>
              <a:rPr lang="en-US" sz="2800" dirty="0" smtClean="0"/>
              <a:t> who are members of the Cluster have  stated that they plan to undertake various shelter interventions for the post-emergency phase. The total planned household unit numbers are:</a:t>
            </a:r>
          </a:p>
          <a:p>
            <a:pPr lvl="1"/>
            <a:r>
              <a:rPr lang="en-US" dirty="0" smtClean="0"/>
              <a:t>Wooden-frame T-shelters: 17 members/12 550 HH</a:t>
            </a:r>
          </a:p>
          <a:p>
            <a:pPr lvl="1"/>
            <a:r>
              <a:rPr lang="en-US" dirty="0" smtClean="0"/>
              <a:t>Core-house construction: 1 member/2000 HH</a:t>
            </a:r>
          </a:p>
          <a:p>
            <a:pPr lvl="1"/>
            <a:r>
              <a:rPr lang="en-US" dirty="0" smtClean="0"/>
              <a:t>Settlements-wide interventions: 2 members/3 settlements (total, 1750 HH)</a:t>
            </a:r>
          </a:p>
          <a:p>
            <a:pPr lvl="1"/>
            <a:r>
              <a:rPr lang="en-US" dirty="0" smtClean="0"/>
              <a:t>Low-cost support for owner-driven repair: 5 members/7000 HH</a:t>
            </a:r>
          </a:p>
          <a:p>
            <a:pPr lvl="1"/>
            <a:r>
              <a:rPr lang="en-US" dirty="0" smtClean="0"/>
              <a:t>Shelter-upgrade/weather-proofing materials kits: 1 member/3000 HH</a:t>
            </a:r>
            <a:endParaRPr lang="en-US" dirty="0" smtClean="0"/>
          </a:p>
          <a:p>
            <a:pPr lvl="1"/>
            <a:endParaRPr lang="en-US" dirty="0" smtClean="0"/>
          </a:p>
        </p:txBody>
      </p:sp>
    </p:spTree>
    <p:extLst>
      <p:ext uri="{BB962C8B-B14F-4D97-AF65-F5344CB8AC3E}">
        <p14:creationId xmlns:p14="http://schemas.microsoft.com/office/powerpoint/2010/main" val="360836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7: Transition to Recovery for the non-displaced and returnees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9</a:t>
            </a:fld>
            <a:endParaRPr lang="en-GB"/>
          </a:p>
        </p:txBody>
      </p:sp>
      <p:sp>
        <p:nvSpPr>
          <p:cNvPr id="6" name="Content Placeholder 2"/>
          <p:cNvSpPr>
            <a:spLocks noGrp="1"/>
          </p:cNvSpPr>
          <p:nvPr>
            <p:ph idx="1"/>
          </p:nvPr>
        </p:nvSpPr>
        <p:spPr>
          <a:xfrm>
            <a:off x="609600" y="1600201"/>
            <a:ext cx="10972800" cy="4525963"/>
          </a:xfrm>
        </p:spPr>
        <p:txBody>
          <a:bodyPr>
            <a:normAutofit fontScale="92500" lnSpcReduction="10000"/>
          </a:bodyPr>
          <a:lstStyle/>
          <a:p>
            <a:pPr marL="0" indent="0">
              <a:buNone/>
            </a:pPr>
            <a:r>
              <a:rPr lang="en-US" sz="2800" dirty="0" smtClean="0"/>
              <a:t>Group work:</a:t>
            </a:r>
          </a:p>
          <a:p>
            <a:r>
              <a:rPr lang="en-US" sz="2800" dirty="0" smtClean="0"/>
              <a:t>It is the afternoon of the next scheduled Shelter Cluster SAG meeting, in order to decide the main points for the 3-month revision of the Shelter Cluster strategy</a:t>
            </a:r>
          </a:p>
          <a:p>
            <a:r>
              <a:rPr lang="en-US" sz="2800" dirty="0" smtClean="0"/>
              <a:t>A deployed expert from </a:t>
            </a:r>
            <a:r>
              <a:rPr lang="en-US" sz="2800" dirty="0" err="1" smtClean="0"/>
              <a:t>CashCAP</a:t>
            </a:r>
            <a:r>
              <a:rPr lang="en-US" sz="2800" dirty="0" smtClean="0"/>
              <a:t> has been invited to attend as an observer, but she has also suggested two key questions which might help frame the discussions:</a:t>
            </a:r>
          </a:p>
          <a:p>
            <a:pPr lvl="1"/>
            <a:r>
              <a:rPr lang="en-US" dirty="0" smtClean="0"/>
              <a:t>What are the best ways of </a:t>
            </a:r>
            <a:r>
              <a:rPr lang="en-US" dirty="0" err="1" smtClean="0"/>
              <a:t>maximising</a:t>
            </a:r>
            <a:r>
              <a:rPr lang="en-US" dirty="0" smtClean="0"/>
              <a:t> impact for the next phase?</a:t>
            </a:r>
          </a:p>
          <a:p>
            <a:pPr lvl="1"/>
            <a:r>
              <a:rPr lang="en-US" dirty="0" smtClean="0"/>
              <a:t>What are the best ways of adapting to the wide range of needs of the affected population?</a:t>
            </a:r>
          </a:p>
          <a:p>
            <a:r>
              <a:rPr lang="en-US" dirty="0" smtClean="0"/>
              <a:t>What are the key decisions you would like the SAG to take?</a:t>
            </a:r>
            <a:endParaRPr lang="en-US" dirty="0" smtClean="0"/>
          </a:p>
        </p:txBody>
      </p:sp>
    </p:spTree>
    <p:extLst>
      <p:ext uri="{BB962C8B-B14F-4D97-AF65-F5344CB8AC3E}">
        <p14:creationId xmlns:p14="http://schemas.microsoft.com/office/powerpoint/2010/main" val="78547186"/>
      </p:ext>
    </p:extLst>
  </p:cSld>
  <p:clrMapOvr>
    <a:masterClrMapping/>
  </p:clrMapOvr>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10964</TotalTime>
  <Words>893</Words>
  <Application>Microsoft Macintosh PowerPoint</Application>
  <PresentationFormat>Widescreen</PresentationFormat>
  <Paragraphs>60</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Calibri</vt:lpstr>
      <vt:lpstr>Gill Sans Infant MT</vt:lpstr>
      <vt:lpstr>Mangal</vt:lpstr>
      <vt:lpstr>Times New Roman</vt:lpstr>
      <vt:lpstr>Verdana</vt:lpstr>
      <vt:lpstr>Wingdings</vt:lpstr>
      <vt:lpstr>Arial</vt:lpstr>
      <vt:lpstr>1_4. Shelter Cluster PowerPoint Template (2007 and later)</vt:lpstr>
      <vt:lpstr>Scenario Work 7: Transition to Recovery for the non-displaced and returnees   </vt:lpstr>
      <vt:lpstr>Scenario Work 7: Transition to Recovery for the non-displaced and returnees</vt:lpstr>
      <vt:lpstr>Scenario Work 7: Transition to Recovery for the non-displaced and returnees  </vt:lpstr>
      <vt:lpstr>Scenario Work 7: Transition to Recovery for the non-displaced and returnees  </vt:lpstr>
      <vt:lpstr>Scenario Work 7: Transition to Recovery for the non-displaced and returnees  </vt:lpstr>
      <vt:lpstr>Scenario Work 7: Transition to Recovery for the non-displaced and returnees  </vt:lpstr>
      <vt:lpstr>Scenario Work 7: Transition to Recovery for the non-displaced and returnees  </vt:lpstr>
      <vt:lpstr>Scenario Work 7: Transition to Recovery for the non-displaced and returnees  </vt:lpstr>
      <vt:lpstr>Scenario Work 7: Transition to Recovery for the non-displaced and returnees  </vt:lpstr>
      <vt:lpstr>Scenario Work 7: Transition to Recovery for the non-displaced and returnees  </vt:lpstr>
      <vt:lpstr>Any questions?</vt:lpstr>
    </vt:vector>
  </TitlesOfParts>
  <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james kennedy</cp:lastModifiedBy>
  <cp:revision>340</cp:revision>
  <dcterms:created xsi:type="dcterms:W3CDTF">2019-01-07T15:35:56Z</dcterms:created>
  <dcterms:modified xsi:type="dcterms:W3CDTF">2019-01-31T12:44:11Z</dcterms:modified>
</cp:coreProperties>
</file>